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404B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E902A5-DE51-42B2-884F-8FD544147D66}" type="datetimeFigureOut">
              <a:rPr lang="el-GR" smtClean="0"/>
              <a:t>4/4/2024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AC3E0C-3735-4335-B081-763DD10BE127}" type="slidenum">
              <a:rPr lang="el-GR" smtClean="0"/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643866" cy="1612901"/>
          </a:xfrm>
          <a:noFill/>
        </p:spPr>
        <p:txBody>
          <a:bodyPr/>
          <a:lstStyle/>
          <a:p>
            <a:r>
              <a:rPr lang="el-GR" sz="5400" b="1" dirty="0" smtClean="0">
                <a:solidFill>
                  <a:srgbClr val="FFFF00"/>
                </a:solidFill>
              </a:rPr>
              <a:t>Διατροφική αξία σταφυλιού</a:t>
            </a:r>
            <a:endParaRPr lang="el-GR" sz="5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8" y="2357430"/>
            <a:ext cx="76800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2786058"/>
            <a:ext cx="6072230" cy="313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Ο λευκός οίνος </a:t>
            </a:r>
            <a:r>
              <a:rPr lang="el-GR" dirty="0">
                <a:solidFill>
                  <a:schemeClr val="bg1"/>
                </a:solidFill>
              </a:rPr>
              <a:t>είναι χαμηλότερος σε υδατάνθρακες, με μόνο </a:t>
            </a:r>
            <a:r>
              <a:rPr lang="el-GR" b="1" dirty="0">
                <a:solidFill>
                  <a:schemeClr val="bg1"/>
                </a:solidFill>
              </a:rPr>
              <a:t>2,6 υδατάνθρακες </a:t>
            </a:r>
            <a:r>
              <a:rPr lang="el-GR" dirty="0">
                <a:solidFill>
                  <a:schemeClr val="bg1"/>
                </a:solidFill>
              </a:rPr>
              <a:t>κατά μέσο όρο ανά μερίδα. Το λευκό κρασί παρέχει στις καθημερινές σας διατροφικές ανάγκες</a:t>
            </a:r>
            <a:r>
              <a:rPr lang="el-GR" dirty="0" smtClean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3% μαγνήσιο</a:t>
            </a:r>
          </a:p>
          <a:p>
            <a:r>
              <a:rPr lang="el-GR" dirty="0">
                <a:solidFill>
                  <a:schemeClr val="bg1"/>
                </a:solidFill>
              </a:rPr>
              <a:t>3% βιταμίνη Β6</a:t>
            </a:r>
          </a:p>
          <a:p>
            <a:r>
              <a:rPr lang="el-GR" dirty="0">
                <a:solidFill>
                  <a:schemeClr val="bg1"/>
                </a:solidFill>
              </a:rPr>
              <a:t>3% βιταμίνη Β2</a:t>
            </a:r>
          </a:p>
          <a:p>
            <a:r>
              <a:rPr lang="el-GR" dirty="0">
                <a:solidFill>
                  <a:schemeClr val="bg1"/>
                </a:solidFill>
              </a:rPr>
              <a:t>3% νιασίνη,</a:t>
            </a:r>
          </a:p>
          <a:p>
            <a:r>
              <a:rPr lang="el-GR" dirty="0">
                <a:solidFill>
                  <a:schemeClr val="bg1"/>
                </a:solidFill>
              </a:rPr>
              <a:t>1% ριβοφλαβίνη μαζί με ιχνοστοιχεία σιδήρου, ασβεστίου, καλίου, φωσφόρου και ψευδαργύρου.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355967" cy="230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357430"/>
            <a:ext cx="7286676" cy="1384995"/>
          </a:xfrm>
          <a:prstGeom prst="rect">
            <a:avLst/>
          </a:prstGeom>
          <a:solidFill>
            <a:srgbClr val="404B33"/>
          </a:solidFill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FFC000"/>
                </a:solidFill>
              </a:rPr>
              <a:t>Ένα μέσο ποτήρι κρασί ανάλογα με τον βαθμό αλκοόλ, θα κυμαίνεται από </a:t>
            </a:r>
            <a:r>
              <a:rPr lang="el-GR" sz="2800" dirty="0">
                <a:solidFill>
                  <a:srgbClr val="FFFF00"/>
                </a:solidFill>
              </a:rPr>
              <a:t>100 θερμίδες μέχρι </a:t>
            </a:r>
            <a:r>
              <a:rPr lang="el-GR" sz="2800" dirty="0" smtClean="0">
                <a:solidFill>
                  <a:srgbClr val="FFFF00"/>
                </a:solidFill>
              </a:rPr>
              <a:t> 175 </a:t>
            </a:r>
            <a:r>
              <a:rPr lang="el-GR" sz="2800" dirty="0">
                <a:solidFill>
                  <a:srgbClr val="FFFF00"/>
                </a:solidFill>
              </a:rPr>
              <a:t>θερμίδες.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14818"/>
            <a:ext cx="3000396" cy="22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57166"/>
            <a:ext cx="306162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357430"/>
            <a:ext cx="7530630" cy="4093428"/>
          </a:xfrm>
          <a:prstGeom prst="rect">
            <a:avLst/>
          </a:prstGeom>
          <a:solidFill>
            <a:srgbClr val="580000"/>
          </a:solidFill>
        </p:spPr>
        <p:txBody>
          <a:bodyPr wrap="square">
            <a:spAutoFit/>
          </a:bodyPr>
          <a:lstStyle/>
          <a:p>
            <a:r>
              <a:rPr lang="el-GR" sz="2000" b="1" u="sng" dirty="0">
                <a:solidFill>
                  <a:srgbClr val="FFFF00"/>
                </a:solidFill>
              </a:rPr>
              <a:t>Περιεχόμενο ζάχαρης στο κρασί και θερμίδες</a:t>
            </a:r>
            <a:r>
              <a:rPr lang="el-GR" sz="2000" b="1" u="sng" dirty="0" smtClean="0"/>
              <a:t>:</a:t>
            </a:r>
            <a:endParaRPr lang="en-US" sz="2000" b="1" u="sng" dirty="0" smtClean="0"/>
          </a:p>
          <a:p>
            <a:endParaRPr lang="el-GR" sz="2000" u="sng" dirty="0"/>
          </a:p>
          <a:p>
            <a:r>
              <a:rPr lang="el-GR" sz="2000" dirty="0"/>
              <a:t>Η ποσότητα θερμίδων που υπάρχουν στο κρασί ποικίλλει ανάλογα με τον τύπο του οίνου.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b="1" dirty="0" smtClean="0"/>
              <a:t>Τα </a:t>
            </a:r>
            <a:r>
              <a:rPr lang="el-GR" sz="2000" b="1" dirty="0"/>
              <a:t>γλυκά </a:t>
            </a:r>
            <a:r>
              <a:rPr lang="el-GR" sz="2000" dirty="0"/>
              <a:t>και ενισχυμένα κρασιά περιέχουν πολύ περισσότερες θερμίδες από το κόκκινο ή το λευκό κρασί.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b="1" dirty="0" smtClean="0"/>
              <a:t>Οι </a:t>
            </a:r>
            <a:r>
              <a:rPr lang="el-GR" sz="2000" b="1" dirty="0"/>
              <a:t>ξηροί </a:t>
            </a:r>
            <a:r>
              <a:rPr lang="el-GR" sz="2000" dirty="0"/>
              <a:t>κόκκοι και οι λευκοί οίνοι περιλαμβάνουν κατά μέσο όρο λιγότερα από </a:t>
            </a:r>
            <a:r>
              <a:rPr lang="el-GR" sz="2000" b="1" dirty="0">
                <a:solidFill>
                  <a:srgbClr val="FFFF00"/>
                </a:solidFill>
              </a:rPr>
              <a:t>3 γραμμάρια </a:t>
            </a:r>
            <a:r>
              <a:rPr lang="el-GR" sz="2000" dirty="0"/>
              <a:t>υπολειμματικής ζάχαρης ανά λίτρο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 </a:t>
            </a:r>
            <a:r>
              <a:rPr lang="el-GR" sz="2000" dirty="0"/>
              <a:t>Οι γλυκοί ή ενισχυμένοι οίνοι ποικίλλουν σε μεγάλο βαθμό, ανάλογα με το επίπεδο γλυκύτητάς τους.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b="26215"/>
          <a:stretch/>
        </p:blipFill>
        <p:spPr bwMode="auto">
          <a:xfrm>
            <a:off x="1285852" y="500042"/>
            <a:ext cx="6715172" cy="22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57562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786322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1538" y="5357826"/>
            <a:ext cx="99604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Γλυκόζη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5286388"/>
            <a:ext cx="1281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Φρουκτόζη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428604"/>
            <a:ext cx="7500990" cy="17543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l-GR" sz="3600" b="1" dirty="0"/>
              <a:t>Τα </a:t>
            </a:r>
            <a:r>
              <a:rPr lang="el-GR" sz="3600" b="1" dirty="0" smtClean="0"/>
              <a:t>σταφύλια περιέχουν </a:t>
            </a:r>
            <a:r>
              <a:rPr lang="el-GR" sz="3600" b="1" dirty="0"/>
              <a:t>πολλά θρεπτικά </a:t>
            </a:r>
            <a:r>
              <a:rPr lang="el-GR" sz="3200" b="1" dirty="0"/>
              <a:t>συστατικά</a:t>
            </a:r>
            <a:r>
              <a:rPr lang="el-GR" sz="3600" b="1" dirty="0"/>
              <a:t>, ειδικά βιταμίνη C και K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3306" y="4857760"/>
            <a:ext cx="514353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l-GR" sz="3200" b="1" dirty="0"/>
              <a:t>Τα σταφύλια είναι υψηλά σε πολλά σημαντικά θρεπτικά συστατικά.</a:t>
            </a:r>
            <a:endParaRPr lang="el-G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667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357430"/>
            <a:ext cx="256098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571480"/>
            <a:ext cx="4572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l-GR" b="1" dirty="0"/>
              <a:t>Ένα φλιτζάνι (151 γραμμάρια) κόκκινου ή πράσινου σταφυλιού περιέχει τα ακόλουθα θρεπτικά συστατικά :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857224" y="1928802"/>
            <a:ext cx="6929486" cy="3693319"/>
          </a:xfrm>
          <a:prstGeom prst="rect">
            <a:avLst/>
          </a:prstGeom>
          <a:solidFill>
            <a:srgbClr val="580000"/>
          </a:solidFill>
        </p:spPr>
        <p:txBody>
          <a:bodyPr wrap="square">
            <a:spAutoFit/>
          </a:bodyPr>
          <a:lstStyle/>
          <a:p>
            <a:r>
              <a:rPr lang="el-GR" b="1" dirty="0"/>
              <a:t>Θερμίδες: 104</a:t>
            </a:r>
          </a:p>
          <a:p>
            <a:r>
              <a:rPr lang="el-GR" b="1" dirty="0">
                <a:solidFill>
                  <a:srgbClr val="FFFF00"/>
                </a:solidFill>
              </a:rPr>
              <a:t>Υδατάνθρακες: 27,3 γραμμάρια</a:t>
            </a:r>
          </a:p>
          <a:p>
            <a:r>
              <a:rPr lang="el-GR" b="1" dirty="0"/>
              <a:t>Πρωτεΐνη: 1,1 γραμμάρια</a:t>
            </a:r>
          </a:p>
          <a:p>
            <a:r>
              <a:rPr lang="el-GR" b="1" dirty="0">
                <a:solidFill>
                  <a:srgbClr val="FFFF00"/>
                </a:solidFill>
              </a:rPr>
              <a:t>Λίπος: 0,2 γραμμάρια</a:t>
            </a:r>
          </a:p>
          <a:p>
            <a:r>
              <a:rPr lang="el-GR" b="1" dirty="0"/>
              <a:t>Φυτικές Ίνες : 1,4 γραμμάρια</a:t>
            </a:r>
          </a:p>
          <a:p>
            <a:r>
              <a:rPr lang="el-GR" b="1" dirty="0">
                <a:solidFill>
                  <a:srgbClr val="FFFF00"/>
                </a:solidFill>
              </a:rPr>
              <a:t>Βιταμίνη </a:t>
            </a:r>
            <a:r>
              <a:rPr lang="en-US" b="1" dirty="0">
                <a:solidFill>
                  <a:srgbClr val="FFFF00"/>
                </a:solidFill>
              </a:rPr>
              <a:t>C: 27% </a:t>
            </a:r>
            <a:r>
              <a:rPr lang="el-GR" b="1" dirty="0">
                <a:solidFill>
                  <a:srgbClr val="FFFF00"/>
                </a:solidFill>
              </a:rPr>
              <a:t>της ημερήσιας πρόσληψης αναφοράς (</a:t>
            </a:r>
            <a:r>
              <a:rPr lang="en-US" b="1" dirty="0">
                <a:solidFill>
                  <a:srgbClr val="FFFF00"/>
                </a:solidFill>
              </a:rPr>
              <a:t>RDI*)</a:t>
            </a:r>
          </a:p>
          <a:p>
            <a:r>
              <a:rPr lang="el-GR" b="1" dirty="0"/>
              <a:t>Βιταμίνη Κ: 28% του </a:t>
            </a:r>
            <a:r>
              <a:rPr lang="en-US" b="1" dirty="0"/>
              <a:t>RDI</a:t>
            </a:r>
          </a:p>
          <a:p>
            <a:r>
              <a:rPr lang="el-GR" b="1" dirty="0">
                <a:solidFill>
                  <a:srgbClr val="FFFF00"/>
                </a:solidFill>
              </a:rPr>
              <a:t>Θειαμίνη: 7% του </a:t>
            </a:r>
            <a:r>
              <a:rPr lang="en-US" b="1" dirty="0">
                <a:solidFill>
                  <a:srgbClr val="FFFF00"/>
                </a:solidFill>
              </a:rPr>
              <a:t>RDI</a:t>
            </a:r>
          </a:p>
          <a:p>
            <a:r>
              <a:rPr lang="el-GR" b="1" dirty="0"/>
              <a:t>Ριβοφλαβίνη: 6% του </a:t>
            </a:r>
            <a:r>
              <a:rPr lang="en-US" b="1" dirty="0"/>
              <a:t>RDI</a:t>
            </a:r>
          </a:p>
          <a:p>
            <a:r>
              <a:rPr lang="el-GR" b="1" dirty="0">
                <a:solidFill>
                  <a:srgbClr val="FFFF00"/>
                </a:solidFill>
              </a:rPr>
              <a:t>Βιταμίνη Β6: 6% του </a:t>
            </a:r>
            <a:r>
              <a:rPr lang="en-US" b="1" dirty="0">
                <a:solidFill>
                  <a:srgbClr val="FFFF00"/>
                </a:solidFill>
              </a:rPr>
              <a:t>RDI</a:t>
            </a:r>
          </a:p>
          <a:p>
            <a:r>
              <a:rPr lang="el-GR" b="1" dirty="0"/>
              <a:t>Κάλιο: 8% του </a:t>
            </a:r>
            <a:r>
              <a:rPr lang="en-US" b="1" dirty="0"/>
              <a:t>RDI</a:t>
            </a:r>
          </a:p>
          <a:p>
            <a:r>
              <a:rPr lang="el-GR" b="1" dirty="0">
                <a:solidFill>
                  <a:srgbClr val="FFFF00"/>
                </a:solidFill>
              </a:rPr>
              <a:t>Χαλκός: 10% του </a:t>
            </a:r>
            <a:r>
              <a:rPr lang="en-US" b="1" dirty="0">
                <a:solidFill>
                  <a:srgbClr val="FFFF00"/>
                </a:solidFill>
              </a:rPr>
              <a:t>RDI</a:t>
            </a:r>
          </a:p>
          <a:p>
            <a:r>
              <a:rPr lang="el-GR" b="1" dirty="0"/>
              <a:t>Μαγγάνιο: 5% του </a:t>
            </a:r>
            <a:r>
              <a:rPr lang="en-US" b="1" dirty="0"/>
              <a:t>RDI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8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71480"/>
            <a:ext cx="4572000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l-GR" b="1" dirty="0"/>
              <a:t>Ένα φλιτζάνι σταφύλια (151 γραμμάρια) παρέχει περισσότερο από το ένα τέταρτο του RDI για τη </a:t>
            </a:r>
            <a:r>
              <a:rPr lang="el-GR" b="1" dirty="0">
                <a:solidFill>
                  <a:srgbClr val="FFFF00"/>
                </a:solidFill>
              </a:rPr>
              <a:t>βιταμίνη Κ</a:t>
            </a:r>
            <a:r>
              <a:rPr lang="el-GR" b="1" dirty="0"/>
              <a:t>, μια λιποδιαλυτή βιταμίνη ζωτικής σημασίας για την πήξη του αίματος και υγιή οστά.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143372" y="2357430"/>
            <a:ext cx="4572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l-GR" b="1" dirty="0"/>
              <a:t>Είναι επίσης μια καλή πηγή </a:t>
            </a:r>
            <a:r>
              <a:rPr lang="el-GR" b="1" dirty="0">
                <a:solidFill>
                  <a:srgbClr val="FFFF00"/>
                </a:solidFill>
              </a:rPr>
              <a:t>βιταμίνης C</a:t>
            </a:r>
            <a:r>
              <a:rPr lang="el-GR" b="1" dirty="0"/>
              <a:t>, απαραίτητη θρεπτική ουσία και ισχυρό αντιοξειδωτικό που είναι απαραίτητο για την υγεία των συνδετικών ιστών.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57290" y="4500570"/>
            <a:ext cx="6500858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Οι υψηλές ποσότητες των αντιοξειδωτικών που περιέχονται στα σταφύλια μπορούν να αποτρέψουν τις χρόνιες νόσους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3000372"/>
            <a:ext cx="5143536" cy="249299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/>
              <a:t>Τα σταφύλια είναι υψηλά σε μια σειρά ισχυρών αντιοξειδωτικών ενώσεων. Στην πραγματικότητα, πάνω από </a:t>
            </a:r>
            <a:r>
              <a:rPr lang="el-GR" sz="2400" b="1" dirty="0">
                <a:solidFill>
                  <a:srgbClr val="FFFF00"/>
                </a:solidFill>
              </a:rPr>
              <a:t>1.600 ωφέλιμες φυτικές ενώσεις </a:t>
            </a:r>
            <a:r>
              <a:rPr lang="el-GR" b="1" dirty="0"/>
              <a:t>έχουν αναγνωριστεί σε αυτό το φρούτο! Η υψηλότερη συγκέντρωση αντιοξειδωτικών βρίσκεται </a:t>
            </a:r>
            <a:r>
              <a:rPr lang="el-GR" b="1" dirty="0">
                <a:solidFill>
                  <a:srgbClr val="FFFF00"/>
                </a:solidFill>
              </a:rPr>
              <a:t>στην φλούδα και τους σπόρους (</a:t>
            </a:r>
            <a:r>
              <a:rPr lang="el-GR" b="1" dirty="0"/>
              <a:t>κουκούτσια).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3357586" cy="22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496" y="3214686"/>
            <a:ext cx="4572000" cy="1200329"/>
          </a:xfrm>
          <a:prstGeom prst="rect">
            <a:avLst/>
          </a:prstGeom>
          <a:solidFill>
            <a:srgbClr val="580000"/>
          </a:solidFill>
        </p:spPr>
        <p:txBody>
          <a:bodyPr>
            <a:spAutoFit/>
          </a:bodyPr>
          <a:lstStyle/>
          <a:p>
            <a:r>
              <a:rPr lang="el-GR" b="1" dirty="0"/>
              <a:t>Τα κόκκινα σταφύλια περιέχουν υψηλότερους αριθμούς αντιοξειδωτικών, λόγω των </a:t>
            </a:r>
            <a:r>
              <a:rPr lang="el-GR" b="1" dirty="0">
                <a:solidFill>
                  <a:srgbClr val="FFFF00"/>
                </a:solidFill>
              </a:rPr>
              <a:t>ανθοκυανινών</a:t>
            </a:r>
            <a:r>
              <a:rPr lang="el-GR" b="1" dirty="0"/>
              <a:t> που τους δίνουν το χαρακτηριστικό χρώμα τους.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717134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472" y="4786322"/>
            <a:ext cx="4572000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r>
              <a:rPr lang="el-GR" b="1" dirty="0"/>
              <a:t>Τα σταφύλια περιέχουν επίσης βιταμίνη C, β-καροτένιο, κερκετίνη, λουτεΐνη, λυκοπένιο και ελλαγικό οξύ, τα οποία είναι και ισχυρά </a:t>
            </a:r>
            <a:r>
              <a:rPr lang="el-GR" b="1" dirty="0">
                <a:solidFill>
                  <a:srgbClr val="FFFF00"/>
                </a:solidFill>
              </a:rPr>
              <a:t>αντιοξειδωτικά.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714356"/>
            <a:ext cx="6874702" cy="646331"/>
          </a:xfrm>
          <a:prstGeom prst="rect">
            <a:avLst/>
          </a:prstGeom>
          <a:solidFill>
            <a:srgbClr val="580000"/>
          </a:solidFill>
        </p:spPr>
        <p:txBody>
          <a:bodyPr wrap="none">
            <a:spAutoFit/>
          </a:bodyPr>
          <a:lstStyle/>
          <a:p>
            <a:r>
              <a:rPr lang="el-GR" sz="3600" b="1" dirty="0"/>
              <a:t>Η διατροφική αξία του κρασιού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6896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857232"/>
            <a:ext cx="4572000" cy="4708981"/>
          </a:xfrm>
          <a:prstGeom prst="rect">
            <a:avLst/>
          </a:prstGeom>
          <a:solidFill>
            <a:srgbClr val="404B33"/>
          </a:solidFill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rgbClr val="FFC000"/>
                </a:solidFill>
              </a:rPr>
              <a:t>Κάθε ποτήρι κόκκινου κρασιού </a:t>
            </a:r>
            <a:r>
              <a:rPr lang="el-GR" sz="2000" dirty="0"/>
              <a:t>δίνει κατά μέσο όρο τις ακόλουθες καθημερινές σας διατροφικές ανάγκες:</a:t>
            </a:r>
          </a:p>
          <a:p>
            <a:r>
              <a:rPr lang="el-GR" sz="2000" dirty="0">
                <a:solidFill>
                  <a:srgbClr val="FFC000"/>
                </a:solidFill>
              </a:rPr>
              <a:t>1% βιταμίνη Κ</a:t>
            </a:r>
          </a:p>
          <a:p>
            <a:r>
              <a:rPr lang="el-GR" sz="2000" dirty="0">
                <a:solidFill>
                  <a:srgbClr val="FFC000"/>
                </a:solidFill>
              </a:rPr>
              <a:t>1% θειαμίνη</a:t>
            </a:r>
          </a:p>
          <a:p>
            <a:r>
              <a:rPr lang="el-GR" sz="2000" dirty="0">
                <a:solidFill>
                  <a:srgbClr val="FFC000"/>
                </a:solidFill>
              </a:rPr>
              <a:t>2% νιασίνη</a:t>
            </a:r>
          </a:p>
          <a:p>
            <a:r>
              <a:rPr lang="el-GR" sz="2000" dirty="0">
                <a:solidFill>
                  <a:srgbClr val="FFC000"/>
                </a:solidFill>
              </a:rPr>
              <a:t>3% ριβοφλαβίνη</a:t>
            </a:r>
          </a:p>
          <a:p>
            <a:r>
              <a:rPr lang="el-GR" sz="2000" dirty="0">
                <a:solidFill>
                  <a:srgbClr val="FFC000"/>
                </a:solidFill>
              </a:rPr>
              <a:t>1% ασβέστιο</a:t>
            </a:r>
          </a:p>
          <a:p>
            <a:r>
              <a:rPr lang="el-GR" sz="2000" dirty="0">
                <a:solidFill>
                  <a:srgbClr val="FFC000"/>
                </a:solidFill>
              </a:rPr>
              <a:t>1% χαλκό</a:t>
            </a:r>
          </a:p>
          <a:p>
            <a:r>
              <a:rPr lang="el-GR" sz="2000" dirty="0">
                <a:solidFill>
                  <a:srgbClr val="FFC000"/>
                </a:solidFill>
              </a:rPr>
              <a:t>1% ψευδάργυρο</a:t>
            </a:r>
          </a:p>
          <a:p>
            <a:r>
              <a:rPr lang="el-GR" sz="2000" dirty="0">
                <a:solidFill>
                  <a:srgbClr val="FFC000"/>
                </a:solidFill>
              </a:rPr>
              <a:t>3% φωσφόρο</a:t>
            </a:r>
          </a:p>
          <a:p>
            <a:r>
              <a:rPr lang="el-GR" sz="2000" dirty="0">
                <a:solidFill>
                  <a:srgbClr val="FFC000"/>
                </a:solidFill>
              </a:rPr>
              <a:t>4% σίδηρο</a:t>
            </a:r>
          </a:p>
          <a:p>
            <a:r>
              <a:rPr lang="el-GR" sz="2000" dirty="0">
                <a:solidFill>
                  <a:srgbClr val="FFC000"/>
                </a:solidFill>
              </a:rPr>
              <a:t>4% μαγνήσιο</a:t>
            </a:r>
          </a:p>
          <a:p>
            <a:r>
              <a:rPr lang="el-GR" sz="2000" dirty="0">
                <a:solidFill>
                  <a:srgbClr val="FFC000"/>
                </a:solidFill>
              </a:rPr>
              <a:t>5% κάλιο</a:t>
            </a:r>
          </a:p>
          <a:p>
            <a:r>
              <a:rPr lang="el-GR" sz="2000" dirty="0">
                <a:solidFill>
                  <a:srgbClr val="FFC000"/>
                </a:solidFill>
              </a:rPr>
              <a:t>10% μαγγάνιο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21431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348</Words>
  <Application>Microsoft Office PowerPoint</Application>
  <PresentationFormat>Προβολή στην οθόνη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Paper</vt:lpstr>
      <vt:lpstr>Διατροφική αξία σταφυλιού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Διατροφική αξία σταφυλιού</dc:title>
  <dc:creator>Κιζάκης Κώστας</dc:creator>
  <cp:lastModifiedBy>Γραμματεία</cp:lastModifiedBy>
  <cp:revision>2</cp:revision>
  <dcterms:created xsi:type="dcterms:W3CDTF">2023-12-20T07:40:45Z</dcterms:created>
  <dcterms:modified xsi:type="dcterms:W3CDTF">2024-04-04T15:40:37Z</dcterms:modified>
</cp:coreProperties>
</file>